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Lst>
  <p:sldSz cx="18288000" cy="10287000"/>
  <p:notesSz cx="6858000" cy="9144000"/>
  <p:embeddedFontLst>
    <p:embeddedFont>
      <p:font typeface="Fira Sans" panose="020B0503050000020004" pitchFamily="34" charset="0"/>
      <p:regular r:id="rId14"/>
      <p:bold r:id="rId15"/>
      <p:italic r:id="rId16"/>
      <p:boldItalic r:id="rId17"/>
    </p:embeddedFont>
    <p:embeddedFont>
      <p:font typeface="Fira Sans Bold" panose="020B0803050000020004" pitchFamily="34" charset="0"/>
      <p:regular r:id="rId18"/>
      <p:bold r:id="rId19"/>
    </p:embeddedFont>
    <p:embeddedFont>
      <p:font typeface="Fira Sans Light" panose="020B0403050000020004" pitchFamily="34" charset="0"/>
      <p:regular r:id="rId20"/>
      <p:italic r:id="rId21"/>
    </p:embeddedFont>
    <p:embeddedFont>
      <p:font typeface="Roboto" panose="02000000000000000000" pitchFamily="2" charset="0"/>
      <p:regular r:id="rId22"/>
      <p:bold r:id="rId23"/>
      <p:italic r:id="rId24"/>
      <p:boldItalic r:id="rId25"/>
    </p:embeddedFont>
    <p:embeddedFont>
      <p:font typeface="Roboto Bold" panose="02000000000000000000" pitchFamily="2" charset="0"/>
      <p:regular r:id="rId26"/>
      <p:bold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7B2E5C-3FC7-401C-9854-A5E72494CDB9}" v="1" dt="2023-11-17T06:05:42.9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customXml" Target="../customXml/item3.xml"/><Relationship Id="rId21" Type="http://schemas.openxmlformats.org/officeDocument/2006/relationships/font" Target="fonts/font8.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4.fntdata"/><Relationship Id="rId25" Type="http://schemas.openxmlformats.org/officeDocument/2006/relationships/font" Target="fonts/font12.fntdata"/><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1.fntdata"/><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ê Quang Kiệt" userId="S::123210117@sv1.dut.udn.vn::239dc9a6-ca7b-42ab-8f55-ff846a435d62" providerId="AD" clId="Web-{BC7B2E5C-3FC7-401C-9854-A5E72494CDB9}"/>
    <pc:docChg chg="modSld">
      <pc:chgData name="Lê Quang Kiệt" userId="S::123210117@sv1.dut.udn.vn::239dc9a6-ca7b-42ab-8f55-ff846a435d62" providerId="AD" clId="Web-{BC7B2E5C-3FC7-401C-9854-A5E72494CDB9}" dt="2023-11-17T06:05:42.954" v="0" actId="1076"/>
      <pc:docMkLst>
        <pc:docMk/>
      </pc:docMkLst>
      <pc:sldChg chg="modSp">
        <pc:chgData name="Lê Quang Kiệt" userId="S::123210117@sv1.dut.udn.vn::239dc9a6-ca7b-42ab-8f55-ff846a435d62" providerId="AD" clId="Web-{BC7B2E5C-3FC7-401C-9854-A5E72494CDB9}" dt="2023-11-17T06:05:42.954" v="0" actId="1076"/>
        <pc:sldMkLst>
          <pc:docMk/>
          <pc:sldMk cId="0" sldId="263"/>
        </pc:sldMkLst>
        <pc:spChg chg="mod">
          <ac:chgData name="Lê Quang Kiệt" userId="S::123210117@sv1.dut.udn.vn::239dc9a6-ca7b-42ab-8f55-ff846a435d62" providerId="AD" clId="Web-{BC7B2E5C-3FC7-401C-9854-A5E72494CDB9}" dt="2023-11-17T06:05:42.954" v="0" actId="1076"/>
          <ac:spMkLst>
            <pc:docMk/>
            <pc:sldMk cId="0" sldId="263"/>
            <ac:spMk id="3" creationId="{00000000-0000-0000-0000-000000000000}"/>
          </ac:spMkLst>
        </pc:spChg>
      </pc:sldChg>
    </pc:docChg>
  </pc:docChgLst>
</pc:chgInfo>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nshopvn.com/product/dong-co-servo-sg90-tower-pro/" TargetMode="Externa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04" t="-27556" r="-1923" b="-160"/>
            </a:stretch>
          </a:blipFill>
        </p:spPr>
      </p:sp>
      <p:grpSp>
        <p:nvGrpSpPr>
          <p:cNvPr id="3" name="Group 3"/>
          <p:cNvGrpSpPr/>
          <p:nvPr/>
        </p:nvGrpSpPr>
        <p:grpSpPr>
          <a:xfrm>
            <a:off x="2121574" y="2801044"/>
            <a:ext cx="11815598" cy="5077794"/>
            <a:chOff x="0" y="0"/>
            <a:chExt cx="15754131" cy="6770392"/>
          </a:xfrm>
        </p:grpSpPr>
        <p:sp>
          <p:nvSpPr>
            <p:cNvPr id="4" name="TextBox 4"/>
            <p:cNvSpPr txBox="1"/>
            <p:nvPr/>
          </p:nvSpPr>
          <p:spPr>
            <a:xfrm>
              <a:off x="0" y="67733"/>
              <a:ext cx="15754131" cy="3801533"/>
            </a:xfrm>
            <a:prstGeom prst="rect">
              <a:avLst/>
            </a:prstGeom>
          </p:spPr>
          <p:txBody>
            <a:bodyPr lIns="0" tIns="0" rIns="0" bIns="0" rtlCol="0" anchor="t">
              <a:spAutoFit/>
            </a:bodyPr>
            <a:lstStyle/>
            <a:p>
              <a:pPr>
                <a:lnSpc>
                  <a:spcPts val="11000"/>
                </a:lnSpc>
              </a:pPr>
              <a:r>
                <a:rPr lang="en-US" sz="10000">
                  <a:solidFill>
                    <a:srgbClr val="FEFFFD"/>
                  </a:solidFill>
                  <a:latin typeface="Roboto Bold"/>
                </a:rPr>
                <a:t>HI GUY! WE ARE GROUP 8</a:t>
              </a:r>
            </a:p>
          </p:txBody>
        </p:sp>
        <p:sp>
          <p:nvSpPr>
            <p:cNvPr id="5" name="TextBox 5"/>
            <p:cNvSpPr txBox="1"/>
            <p:nvPr/>
          </p:nvSpPr>
          <p:spPr>
            <a:xfrm>
              <a:off x="0" y="4274207"/>
              <a:ext cx="15754131" cy="2496185"/>
            </a:xfrm>
            <a:prstGeom prst="rect">
              <a:avLst/>
            </a:prstGeom>
          </p:spPr>
          <p:txBody>
            <a:bodyPr lIns="0" tIns="0" rIns="0" bIns="0" rtlCol="0" anchor="t">
              <a:spAutoFit/>
            </a:bodyPr>
            <a:lstStyle/>
            <a:p>
              <a:pPr>
                <a:lnSpc>
                  <a:spcPts val="3779"/>
                </a:lnSpc>
              </a:pPr>
              <a:r>
                <a:rPr lang="en-US" sz="2700">
                  <a:solidFill>
                    <a:srgbClr val="FEFFFD"/>
                  </a:solidFill>
                  <a:latin typeface="Fira Sans"/>
                </a:rPr>
                <a:t>Member: Nguyễn Viết Anh Quân</a:t>
              </a:r>
            </a:p>
            <a:p>
              <a:pPr>
                <a:lnSpc>
                  <a:spcPts val="3779"/>
                </a:lnSpc>
              </a:pPr>
              <a:r>
                <a:rPr lang="en-US" sz="2700">
                  <a:solidFill>
                    <a:srgbClr val="FEFFFD"/>
                  </a:solidFill>
                  <a:latin typeface="Fira Sans"/>
                </a:rPr>
                <a:t>                Phạm Hữu Phước</a:t>
              </a:r>
            </a:p>
            <a:p>
              <a:pPr>
                <a:lnSpc>
                  <a:spcPts val="3779"/>
                </a:lnSpc>
              </a:pPr>
              <a:r>
                <a:rPr lang="en-US" sz="2700">
                  <a:solidFill>
                    <a:srgbClr val="FEFFFD"/>
                  </a:solidFill>
                  <a:latin typeface="Fira Sans"/>
                </a:rPr>
                <a:t>                Hoàng Tiến Đạt</a:t>
              </a:r>
            </a:p>
            <a:p>
              <a:pPr>
                <a:lnSpc>
                  <a:spcPts val="3779"/>
                </a:lnSpc>
              </a:pPr>
              <a:r>
                <a:rPr lang="en-US" sz="2700">
                  <a:solidFill>
                    <a:srgbClr val="FEFFFD"/>
                  </a:solidFill>
                  <a:latin typeface="Fira Sans"/>
                </a:rPr>
                <a:t>                Phạm Minh Đạt</a:t>
              </a:r>
            </a:p>
          </p:txBody>
        </p:sp>
      </p:grpSp>
      <p:sp>
        <p:nvSpPr>
          <p:cNvPr id="6" name="TextBox 6"/>
          <p:cNvSpPr txBox="1"/>
          <p:nvPr/>
        </p:nvSpPr>
        <p:spPr>
          <a:xfrm>
            <a:off x="1028700" y="981075"/>
            <a:ext cx="5765315" cy="772795"/>
          </a:xfrm>
          <a:prstGeom prst="rect">
            <a:avLst/>
          </a:prstGeom>
        </p:spPr>
        <p:txBody>
          <a:bodyPr lIns="0" tIns="0" rIns="0" bIns="0" rtlCol="0" anchor="t">
            <a:spAutoFit/>
          </a:bodyPr>
          <a:lstStyle/>
          <a:p>
            <a:pPr>
              <a:lnSpc>
                <a:spcPts val="3079"/>
              </a:lnSpc>
            </a:pPr>
            <a:r>
              <a:rPr lang="en-US" sz="2200">
                <a:solidFill>
                  <a:srgbClr val="FEFFFD"/>
                </a:solidFill>
                <a:latin typeface="Fira Sans"/>
              </a:rPr>
              <a:t>KHOA KHOA HỌC CÔNG NGHỆ TIÊN TIẾN</a:t>
            </a:r>
          </a:p>
          <a:p>
            <a:pPr>
              <a:lnSpc>
                <a:spcPts val="3079"/>
              </a:lnSpc>
            </a:pPr>
            <a:r>
              <a:rPr lang="en-US" sz="2200">
                <a:solidFill>
                  <a:srgbClr val="FEFFFD"/>
                </a:solidFill>
                <a:latin typeface="Fira Sans"/>
              </a:rPr>
              <a:t>ĐẠI HỌC BÁCH KHOA-ĐẠI HỌC ĐÀ NẴNG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E2D2D"/>
        </a:solidFill>
        <a:effectLst/>
      </p:bgPr>
    </p:bg>
    <p:spTree>
      <p:nvGrpSpPr>
        <p:cNvPr id="1" name=""/>
        <p:cNvGrpSpPr/>
        <p:nvPr/>
      </p:nvGrpSpPr>
      <p:grpSpPr>
        <a:xfrm>
          <a:off x="0" y="0"/>
          <a:ext cx="0" cy="0"/>
          <a:chOff x="0" y="0"/>
          <a:chExt cx="0" cy="0"/>
        </a:xfrm>
      </p:grpSpPr>
      <p:grpSp>
        <p:nvGrpSpPr>
          <p:cNvPr id="2" name="Group 2"/>
          <p:cNvGrpSpPr/>
          <p:nvPr/>
        </p:nvGrpSpPr>
        <p:grpSpPr>
          <a:xfrm>
            <a:off x="9981603" y="1864795"/>
            <a:ext cx="6109053" cy="5627632"/>
            <a:chOff x="0" y="0"/>
            <a:chExt cx="8145404" cy="7503510"/>
          </a:xfrm>
        </p:grpSpPr>
        <p:sp>
          <p:nvSpPr>
            <p:cNvPr id="3" name="AutoShape 3"/>
            <p:cNvSpPr/>
            <p:nvPr/>
          </p:nvSpPr>
          <p:spPr>
            <a:xfrm>
              <a:off x="0" y="1137584"/>
              <a:ext cx="8145404" cy="0"/>
            </a:xfrm>
            <a:prstGeom prst="line">
              <a:avLst/>
            </a:prstGeom>
            <a:ln w="50800" cap="rnd">
              <a:solidFill>
                <a:srgbClr val="101010"/>
              </a:solidFill>
              <a:prstDash val="sysDot"/>
              <a:headEnd type="none" w="sm" len="sm"/>
              <a:tailEnd type="none" w="sm" len="sm"/>
            </a:ln>
          </p:spPr>
        </p:sp>
        <p:sp>
          <p:nvSpPr>
            <p:cNvPr id="4" name="AutoShape 4"/>
            <p:cNvSpPr/>
            <p:nvPr/>
          </p:nvSpPr>
          <p:spPr>
            <a:xfrm>
              <a:off x="0" y="2722715"/>
              <a:ext cx="8145404" cy="0"/>
            </a:xfrm>
            <a:prstGeom prst="line">
              <a:avLst/>
            </a:prstGeom>
            <a:ln w="50800" cap="rnd">
              <a:solidFill>
                <a:srgbClr val="101010"/>
              </a:solidFill>
              <a:prstDash val="sysDot"/>
              <a:headEnd type="none" w="sm" len="sm"/>
              <a:tailEnd type="none" w="sm" len="sm"/>
            </a:ln>
          </p:spPr>
        </p:sp>
        <p:sp>
          <p:nvSpPr>
            <p:cNvPr id="5" name="AutoShape 5"/>
            <p:cNvSpPr/>
            <p:nvPr/>
          </p:nvSpPr>
          <p:spPr>
            <a:xfrm>
              <a:off x="0" y="4307847"/>
              <a:ext cx="8145404" cy="0"/>
            </a:xfrm>
            <a:prstGeom prst="line">
              <a:avLst/>
            </a:prstGeom>
            <a:ln w="50800" cap="rnd">
              <a:solidFill>
                <a:srgbClr val="101010"/>
              </a:solidFill>
              <a:prstDash val="sysDot"/>
              <a:headEnd type="none" w="sm" len="sm"/>
              <a:tailEnd type="none" w="sm" len="sm"/>
            </a:ln>
          </p:spPr>
        </p:sp>
        <p:sp>
          <p:nvSpPr>
            <p:cNvPr id="6" name="AutoShape 6"/>
            <p:cNvSpPr/>
            <p:nvPr/>
          </p:nvSpPr>
          <p:spPr>
            <a:xfrm>
              <a:off x="0" y="5892978"/>
              <a:ext cx="8145404" cy="0"/>
            </a:xfrm>
            <a:prstGeom prst="line">
              <a:avLst/>
            </a:prstGeom>
            <a:ln w="50800" cap="rnd">
              <a:solidFill>
                <a:srgbClr val="101010"/>
              </a:solidFill>
              <a:prstDash val="sysDot"/>
              <a:headEnd type="none" w="sm" len="sm"/>
              <a:tailEnd type="none" w="sm" len="sm"/>
            </a:ln>
          </p:spPr>
        </p:sp>
        <p:sp>
          <p:nvSpPr>
            <p:cNvPr id="7" name="AutoShape 7"/>
            <p:cNvSpPr/>
            <p:nvPr/>
          </p:nvSpPr>
          <p:spPr>
            <a:xfrm>
              <a:off x="0" y="7478110"/>
              <a:ext cx="8145404" cy="0"/>
            </a:xfrm>
            <a:prstGeom prst="line">
              <a:avLst/>
            </a:prstGeom>
            <a:ln w="50800" cap="rnd">
              <a:solidFill>
                <a:srgbClr val="101010"/>
              </a:solidFill>
              <a:prstDash val="sysDot"/>
              <a:headEnd type="none" w="sm" len="sm"/>
              <a:tailEnd type="none" w="sm" len="sm"/>
            </a:ln>
          </p:spPr>
        </p:sp>
        <p:sp>
          <p:nvSpPr>
            <p:cNvPr id="8" name="TextBox 8"/>
            <p:cNvSpPr txBox="1"/>
            <p:nvPr/>
          </p:nvSpPr>
          <p:spPr>
            <a:xfrm>
              <a:off x="0" y="-152400"/>
              <a:ext cx="8145404" cy="892389"/>
            </a:xfrm>
            <a:prstGeom prst="rect">
              <a:avLst/>
            </a:prstGeom>
          </p:spPr>
          <p:txBody>
            <a:bodyPr lIns="0" tIns="0" rIns="0" bIns="0" rtlCol="0" anchor="t">
              <a:spAutoFit/>
            </a:bodyPr>
            <a:lstStyle/>
            <a:p>
              <a:pPr>
                <a:lnSpc>
                  <a:spcPts val="5919"/>
                </a:lnSpc>
              </a:pPr>
              <a:endParaRPr/>
            </a:p>
          </p:txBody>
        </p:sp>
        <p:sp>
          <p:nvSpPr>
            <p:cNvPr id="9" name="TextBox 9"/>
            <p:cNvSpPr txBox="1"/>
            <p:nvPr/>
          </p:nvSpPr>
          <p:spPr>
            <a:xfrm>
              <a:off x="0" y="1382778"/>
              <a:ext cx="8145404" cy="892389"/>
            </a:xfrm>
            <a:prstGeom prst="rect">
              <a:avLst/>
            </a:prstGeom>
          </p:spPr>
          <p:txBody>
            <a:bodyPr lIns="0" tIns="0" rIns="0" bIns="0" rtlCol="0" anchor="t">
              <a:spAutoFit/>
            </a:bodyPr>
            <a:lstStyle/>
            <a:p>
              <a:pPr>
                <a:lnSpc>
                  <a:spcPts val="5919"/>
                </a:lnSpc>
              </a:pPr>
              <a:r>
                <a:rPr lang="en-US" sz="3699">
                  <a:solidFill>
                    <a:srgbClr val="FEFFFD"/>
                  </a:solidFill>
                  <a:latin typeface="Fira Sans"/>
                </a:rPr>
                <a:t>Động cơ Servo là gì?</a:t>
              </a:r>
            </a:p>
          </p:txBody>
        </p:sp>
        <p:sp>
          <p:nvSpPr>
            <p:cNvPr id="10" name="TextBox 10"/>
            <p:cNvSpPr txBox="1"/>
            <p:nvPr/>
          </p:nvSpPr>
          <p:spPr>
            <a:xfrm>
              <a:off x="0" y="2967910"/>
              <a:ext cx="8145404" cy="892389"/>
            </a:xfrm>
            <a:prstGeom prst="rect">
              <a:avLst/>
            </a:prstGeom>
          </p:spPr>
          <p:txBody>
            <a:bodyPr lIns="0" tIns="0" rIns="0" bIns="0" rtlCol="0" anchor="t">
              <a:spAutoFit/>
            </a:bodyPr>
            <a:lstStyle/>
            <a:p>
              <a:pPr>
                <a:lnSpc>
                  <a:spcPts val="5919"/>
                </a:lnSpc>
              </a:pPr>
              <a:r>
                <a:rPr lang="en-US" sz="3699">
                  <a:solidFill>
                    <a:srgbClr val="FEFFFD"/>
                  </a:solidFill>
                  <a:latin typeface="Fira Sans"/>
                </a:rPr>
                <a:t>Nguyên lý hoạt động</a:t>
              </a:r>
            </a:p>
          </p:txBody>
        </p:sp>
        <p:sp>
          <p:nvSpPr>
            <p:cNvPr id="11" name="TextBox 11"/>
            <p:cNvSpPr txBox="1"/>
            <p:nvPr/>
          </p:nvSpPr>
          <p:spPr>
            <a:xfrm>
              <a:off x="0" y="4553041"/>
              <a:ext cx="8145404" cy="892389"/>
            </a:xfrm>
            <a:prstGeom prst="rect">
              <a:avLst/>
            </a:prstGeom>
          </p:spPr>
          <p:txBody>
            <a:bodyPr lIns="0" tIns="0" rIns="0" bIns="0" rtlCol="0" anchor="t">
              <a:spAutoFit/>
            </a:bodyPr>
            <a:lstStyle/>
            <a:p>
              <a:pPr>
                <a:lnSpc>
                  <a:spcPts val="5919"/>
                </a:lnSpc>
              </a:pPr>
              <a:r>
                <a:rPr lang="en-US" sz="3699">
                  <a:solidFill>
                    <a:srgbClr val="FEFFFD"/>
                  </a:solidFill>
                  <a:latin typeface="Fira Sans"/>
                </a:rPr>
                <a:t>Ứng dụng, cấu tạo</a:t>
              </a:r>
            </a:p>
          </p:txBody>
        </p:sp>
        <p:sp>
          <p:nvSpPr>
            <p:cNvPr id="12" name="TextBox 12"/>
            <p:cNvSpPr txBox="1"/>
            <p:nvPr/>
          </p:nvSpPr>
          <p:spPr>
            <a:xfrm>
              <a:off x="0" y="6138173"/>
              <a:ext cx="8145404" cy="892389"/>
            </a:xfrm>
            <a:prstGeom prst="rect">
              <a:avLst/>
            </a:prstGeom>
          </p:spPr>
          <p:txBody>
            <a:bodyPr lIns="0" tIns="0" rIns="0" bIns="0" rtlCol="0" anchor="t">
              <a:spAutoFit/>
            </a:bodyPr>
            <a:lstStyle/>
            <a:p>
              <a:pPr>
                <a:lnSpc>
                  <a:spcPts val="5919"/>
                </a:lnSpc>
              </a:pPr>
              <a:r>
                <a:rPr lang="en-US" sz="3699">
                  <a:solidFill>
                    <a:srgbClr val="FEFFFD"/>
                  </a:solidFill>
                  <a:latin typeface="Fira Sans"/>
                </a:rPr>
                <a:t>Thực hành</a:t>
              </a:r>
            </a:p>
          </p:txBody>
        </p:sp>
      </p:grpSp>
      <p:grpSp>
        <p:nvGrpSpPr>
          <p:cNvPr id="13" name="Group 13"/>
          <p:cNvGrpSpPr/>
          <p:nvPr/>
        </p:nvGrpSpPr>
        <p:grpSpPr>
          <a:xfrm>
            <a:off x="1028700" y="3662103"/>
            <a:ext cx="7130291" cy="2033016"/>
            <a:chOff x="0" y="0"/>
            <a:chExt cx="9507055" cy="2710688"/>
          </a:xfrm>
        </p:grpSpPr>
        <p:sp>
          <p:nvSpPr>
            <p:cNvPr id="14" name="TextBox 14"/>
            <p:cNvSpPr txBox="1"/>
            <p:nvPr/>
          </p:nvSpPr>
          <p:spPr>
            <a:xfrm>
              <a:off x="0" y="-10795"/>
              <a:ext cx="9507055" cy="1470025"/>
            </a:xfrm>
            <a:prstGeom prst="rect">
              <a:avLst/>
            </a:prstGeom>
          </p:spPr>
          <p:txBody>
            <a:bodyPr lIns="0" tIns="0" rIns="0" bIns="0" rtlCol="0" anchor="t">
              <a:spAutoFit/>
            </a:bodyPr>
            <a:lstStyle/>
            <a:p>
              <a:pPr>
                <a:lnSpc>
                  <a:spcPts val="8640"/>
                </a:lnSpc>
              </a:pPr>
              <a:r>
                <a:rPr lang="en-US" sz="7200">
                  <a:solidFill>
                    <a:srgbClr val="FEFFFD"/>
                  </a:solidFill>
                  <a:latin typeface="Roboto"/>
                </a:rPr>
                <a:t>ĐỘNG CƠ SERVO</a:t>
              </a:r>
            </a:p>
          </p:txBody>
        </p:sp>
        <p:sp>
          <p:nvSpPr>
            <p:cNvPr id="15" name="TextBox 15"/>
            <p:cNvSpPr txBox="1"/>
            <p:nvPr/>
          </p:nvSpPr>
          <p:spPr>
            <a:xfrm>
              <a:off x="0" y="2056638"/>
              <a:ext cx="7782379" cy="654050"/>
            </a:xfrm>
            <a:prstGeom prst="rect">
              <a:avLst/>
            </a:prstGeom>
          </p:spPr>
          <p:txBody>
            <a:bodyPr lIns="0" tIns="0" rIns="0" bIns="0" rtlCol="0" anchor="t">
              <a:spAutoFit/>
            </a:bodyPr>
            <a:lstStyle/>
            <a:p>
              <a:pPr>
                <a:lnSpc>
                  <a:spcPts val="4199"/>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FFD"/>
        </a:solidFill>
        <a:effectLst/>
      </p:bgPr>
    </p:bg>
    <p:spTree>
      <p:nvGrpSpPr>
        <p:cNvPr id="1" name=""/>
        <p:cNvGrpSpPr/>
        <p:nvPr/>
      </p:nvGrpSpPr>
      <p:grpSpPr>
        <a:xfrm>
          <a:off x="0" y="0"/>
          <a:ext cx="0" cy="0"/>
          <a:chOff x="0" y="0"/>
          <a:chExt cx="0" cy="0"/>
        </a:xfrm>
      </p:grpSpPr>
      <p:sp>
        <p:nvSpPr>
          <p:cNvPr id="2" name="Freeform 2"/>
          <p:cNvSpPr/>
          <p:nvPr/>
        </p:nvSpPr>
        <p:spPr>
          <a:xfrm>
            <a:off x="9460109" y="1028700"/>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stretch>
              <a:fillRect/>
            </a:stretch>
          </a:blipFill>
        </p:spPr>
      </p:sp>
      <p:grpSp>
        <p:nvGrpSpPr>
          <p:cNvPr id="3" name="Group 3"/>
          <p:cNvGrpSpPr/>
          <p:nvPr/>
        </p:nvGrpSpPr>
        <p:grpSpPr>
          <a:xfrm>
            <a:off x="541051" y="1156970"/>
            <a:ext cx="7345424" cy="8101330"/>
            <a:chOff x="0" y="0"/>
            <a:chExt cx="9793899" cy="10801773"/>
          </a:xfrm>
        </p:grpSpPr>
        <p:sp>
          <p:nvSpPr>
            <p:cNvPr id="4" name="TextBox 4"/>
            <p:cNvSpPr txBox="1"/>
            <p:nvPr/>
          </p:nvSpPr>
          <p:spPr>
            <a:xfrm>
              <a:off x="0" y="-12065"/>
              <a:ext cx="9793899" cy="1470025"/>
            </a:xfrm>
            <a:prstGeom prst="rect">
              <a:avLst/>
            </a:prstGeom>
          </p:spPr>
          <p:txBody>
            <a:bodyPr lIns="0" tIns="0" rIns="0" bIns="0" rtlCol="0" anchor="t">
              <a:spAutoFit/>
            </a:bodyPr>
            <a:lstStyle/>
            <a:p>
              <a:pPr>
                <a:lnSpc>
                  <a:spcPts val="8640"/>
                </a:lnSpc>
              </a:pPr>
              <a:r>
                <a:rPr lang="en-US" sz="7200">
                  <a:solidFill>
                    <a:srgbClr val="101010"/>
                  </a:solidFill>
                  <a:latin typeface="Roboto"/>
                </a:rPr>
                <a:t>ĐỘNG CƠ SERVO</a:t>
              </a:r>
            </a:p>
          </p:txBody>
        </p:sp>
        <p:sp>
          <p:nvSpPr>
            <p:cNvPr id="5" name="TextBox 5"/>
            <p:cNvSpPr txBox="1"/>
            <p:nvPr/>
          </p:nvSpPr>
          <p:spPr>
            <a:xfrm>
              <a:off x="0" y="2677583"/>
              <a:ext cx="9793899" cy="8037830"/>
            </a:xfrm>
            <a:prstGeom prst="rect">
              <a:avLst/>
            </a:prstGeom>
          </p:spPr>
          <p:txBody>
            <a:bodyPr lIns="0" tIns="0" rIns="0" bIns="0" rtlCol="0" anchor="t">
              <a:spAutoFit/>
            </a:bodyPr>
            <a:lstStyle/>
            <a:p>
              <a:pPr marL="615315" lvl="1" indent="-307658">
                <a:lnSpc>
                  <a:spcPts val="3990"/>
                </a:lnSpc>
                <a:buFont typeface="Arial"/>
                <a:buChar char="•"/>
              </a:pPr>
              <a:r>
                <a:rPr lang="en-US" sz="2850" u="sng">
                  <a:solidFill>
                    <a:srgbClr val="101010"/>
                  </a:solidFill>
                  <a:latin typeface="Fira Sans Light"/>
                  <a:hlinkClick r:id="rId3" tooltip="https://nshopvn.com/product/dong-co-servo-sg90-tower-pro/"/>
                </a:rPr>
                <a:t>Động cơ servo SG90</a:t>
              </a:r>
              <a:r>
                <a:rPr lang="en-US" sz="2850">
                  <a:solidFill>
                    <a:srgbClr val="101010"/>
                  </a:solidFill>
                  <a:latin typeface="Fira Sans Light"/>
                </a:rPr>
                <a:t> có kích thước nhỏ, là loại được sử dụng nhiều nhất để làm các mô hình nhỏ hoặc các cơ cấu kéo không cần đến lực nặng.</a:t>
              </a:r>
            </a:p>
            <a:p>
              <a:pPr>
                <a:lnSpc>
                  <a:spcPts val="3990"/>
                </a:lnSpc>
              </a:pPr>
              <a:endParaRPr lang="en-US" sz="2850">
                <a:solidFill>
                  <a:srgbClr val="101010"/>
                </a:solidFill>
                <a:latin typeface="Fira Sans Light"/>
              </a:endParaRPr>
            </a:p>
            <a:p>
              <a:pPr marL="615315" lvl="1" indent="-307658">
                <a:lnSpc>
                  <a:spcPts val="3990"/>
                </a:lnSpc>
                <a:buFont typeface="Arial"/>
                <a:buChar char="•"/>
              </a:pPr>
              <a:r>
                <a:rPr lang="en-US" sz="2850">
                  <a:solidFill>
                    <a:srgbClr val="101010"/>
                  </a:solidFill>
                  <a:latin typeface="Fira Sans Light"/>
                </a:rPr>
                <a:t>Động cơ servo SG90 180 độ có tốc độ phản ứng nhanh, động cơ Servo có tích hợp sẵn Driver điều khiển động cơ bên trong nên có thể dễ dàng điều khiển góc quay bằng phương pháp điều độ rộng xung PWM.</a:t>
              </a:r>
            </a:p>
            <a:p>
              <a:pPr>
                <a:lnSpc>
                  <a:spcPts val="3989"/>
                </a:lnSpc>
              </a:pPr>
              <a:endParaRPr lang="en-US" sz="2850">
                <a:solidFill>
                  <a:srgbClr val="101010"/>
                </a:solidFill>
                <a:latin typeface="Fira Sans Ligh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01010"/>
        </a:solidFill>
        <a:effectLst/>
      </p:bgPr>
    </p:bg>
    <p:spTree>
      <p:nvGrpSpPr>
        <p:cNvPr id="1" name=""/>
        <p:cNvGrpSpPr/>
        <p:nvPr/>
      </p:nvGrpSpPr>
      <p:grpSpPr>
        <a:xfrm>
          <a:off x="0" y="0"/>
          <a:ext cx="0" cy="0"/>
          <a:chOff x="0" y="0"/>
          <a:chExt cx="0" cy="0"/>
        </a:xfrm>
      </p:grpSpPr>
      <p:sp>
        <p:nvSpPr>
          <p:cNvPr id="2" name="AutoShape 2"/>
          <p:cNvSpPr/>
          <p:nvPr/>
        </p:nvSpPr>
        <p:spPr>
          <a:xfrm rot="-5400000">
            <a:off x="6051702" y="5124450"/>
            <a:ext cx="6109053" cy="0"/>
          </a:xfrm>
          <a:prstGeom prst="line">
            <a:avLst/>
          </a:prstGeom>
          <a:ln w="38100" cap="rnd">
            <a:solidFill>
              <a:srgbClr val="2E2D2D"/>
            </a:solidFill>
            <a:prstDash val="sysDot"/>
            <a:headEnd type="none" w="sm" len="sm"/>
            <a:tailEnd type="none" w="sm" len="sm"/>
          </a:ln>
        </p:spPr>
      </p:sp>
      <p:sp>
        <p:nvSpPr>
          <p:cNvPr id="3" name="Freeform 3"/>
          <p:cNvSpPr/>
          <p:nvPr/>
        </p:nvSpPr>
        <p:spPr>
          <a:xfrm>
            <a:off x="2672930" y="4814763"/>
            <a:ext cx="12942141" cy="4496564"/>
          </a:xfrm>
          <a:custGeom>
            <a:avLst/>
            <a:gdLst/>
            <a:ahLst/>
            <a:cxnLst/>
            <a:rect l="l" t="t" r="r" b="b"/>
            <a:pathLst>
              <a:path w="12942141" h="4496564">
                <a:moveTo>
                  <a:pt x="0" y="0"/>
                </a:moveTo>
                <a:lnTo>
                  <a:pt x="12942140" y="0"/>
                </a:lnTo>
                <a:lnTo>
                  <a:pt x="12942140" y="4496564"/>
                </a:lnTo>
                <a:lnTo>
                  <a:pt x="0" y="4496564"/>
                </a:lnTo>
                <a:lnTo>
                  <a:pt x="0" y="0"/>
                </a:lnTo>
                <a:close/>
              </a:path>
            </a:pathLst>
          </a:custGeom>
          <a:blipFill>
            <a:blip r:embed="rId2"/>
            <a:stretch>
              <a:fillRect/>
            </a:stretch>
          </a:blipFill>
        </p:spPr>
      </p:sp>
      <p:sp>
        <p:nvSpPr>
          <p:cNvPr id="4" name="TextBox 4"/>
          <p:cNvSpPr txBox="1"/>
          <p:nvPr/>
        </p:nvSpPr>
        <p:spPr>
          <a:xfrm>
            <a:off x="3855863" y="1690599"/>
            <a:ext cx="10462631" cy="3124163"/>
          </a:xfrm>
          <a:prstGeom prst="rect">
            <a:avLst/>
          </a:prstGeom>
        </p:spPr>
        <p:txBody>
          <a:bodyPr lIns="0" tIns="0" rIns="0" bIns="0" rtlCol="0" anchor="t">
            <a:spAutoFit/>
          </a:bodyPr>
          <a:lstStyle/>
          <a:p>
            <a:pPr marL="549278" lvl="1" indent="-274639" algn="ctr">
              <a:lnSpc>
                <a:spcPts val="3561"/>
              </a:lnSpc>
              <a:buFont typeface="Arial"/>
              <a:buChar char="•"/>
            </a:pPr>
            <a:r>
              <a:rPr lang="en-US" sz="2544">
                <a:solidFill>
                  <a:srgbClr val="FEFFFD"/>
                </a:solidFill>
                <a:latin typeface="Fira Sans"/>
              </a:rPr>
              <a:t>Nguyên lý hoạt động của Servo dựa trên cấu tạo của bốn thành phần chính. Đó là động cơ DC, thiết bị cảm biến vị trí, cụm bánh răng và mạch điều khiển.</a:t>
            </a:r>
          </a:p>
          <a:p>
            <a:pPr marL="549278" lvl="1" indent="-274639" algn="ctr">
              <a:lnSpc>
                <a:spcPts val="3561"/>
              </a:lnSpc>
              <a:buFont typeface="Arial"/>
              <a:buChar char="•"/>
            </a:pPr>
            <a:r>
              <a:rPr lang="en-US" sz="2544">
                <a:solidFill>
                  <a:srgbClr val="FEFFFD"/>
                </a:solidFill>
                <a:latin typeface="Fira Sans"/>
              </a:rPr>
              <a:t>Tốc độ của động cơ Servo dựa trên điện áp được sử dụng.</a:t>
            </a:r>
          </a:p>
          <a:p>
            <a:pPr marL="549278" lvl="1" indent="-274639" algn="ctr">
              <a:lnSpc>
                <a:spcPts val="3561"/>
              </a:lnSpc>
              <a:buFont typeface="Arial"/>
              <a:buChar char="•"/>
            </a:pPr>
            <a:r>
              <a:rPr lang="en-US" sz="2544">
                <a:solidFill>
                  <a:srgbClr val="FEFFFD"/>
                </a:solidFill>
                <a:latin typeface="Fira Sans"/>
              </a:rPr>
              <a:t>Để điều khiển tốc độ động cơ, thường sử dụng 1 chiết áp để tạo ra điện áp tương ứng.</a:t>
            </a:r>
          </a:p>
          <a:p>
            <a:pPr algn="ctr">
              <a:lnSpc>
                <a:spcPts val="3561"/>
              </a:lnSpc>
            </a:pPr>
            <a:endParaRPr lang="en-US" sz="2544">
              <a:solidFill>
                <a:srgbClr val="FEFFFD"/>
              </a:solidFill>
              <a:latin typeface="Fira Sans"/>
            </a:endParaRPr>
          </a:p>
        </p:txBody>
      </p:sp>
      <p:sp>
        <p:nvSpPr>
          <p:cNvPr id="5" name="TextBox 5"/>
          <p:cNvSpPr txBox="1"/>
          <p:nvPr/>
        </p:nvSpPr>
        <p:spPr>
          <a:xfrm>
            <a:off x="300166" y="593725"/>
            <a:ext cx="6940062" cy="812800"/>
          </a:xfrm>
          <a:prstGeom prst="rect">
            <a:avLst/>
          </a:prstGeom>
        </p:spPr>
        <p:txBody>
          <a:bodyPr lIns="0" tIns="0" rIns="0" bIns="0" rtlCol="0" anchor="t">
            <a:spAutoFit/>
          </a:bodyPr>
          <a:lstStyle/>
          <a:p>
            <a:pPr algn="ctr">
              <a:lnSpc>
                <a:spcPts val="6500"/>
              </a:lnSpc>
            </a:pPr>
            <a:r>
              <a:rPr lang="en-US" sz="5000">
                <a:solidFill>
                  <a:srgbClr val="FEFFFD"/>
                </a:solidFill>
                <a:latin typeface="Roboto Bold"/>
              </a:rPr>
              <a:t>Nguyên lý hoạt động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E2D2D"/>
        </a:solidFill>
        <a:effectLst/>
      </p:bgPr>
    </p:bg>
    <p:spTree>
      <p:nvGrpSpPr>
        <p:cNvPr id="1" name=""/>
        <p:cNvGrpSpPr/>
        <p:nvPr/>
      </p:nvGrpSpPr>
      <p:grpSpPr>
        <a:xfrm>
          <a:off x="0" y="0"/>
          <a:ext cx="0" cy="0"/>
          <a:chOff x="0" y="0"/>
          <a:chExt cx="0" cy="0"/>
        </a:xfrm>
      </p:grpSpPr>
      <p:sp>
        <p:nvSpPr>
          <p:cNvPr id="2" name="AutoShape 2"/>
          <p:cNvSpPr/>
          <p:nvPr/>
        </p:nvSpPr>
        <p:spPr>
          <a:xfrm rot="-5400000">
            <a:off x="2105271" y="5124450"/>
            <a:ext cx="10287000" cy="0"/>
          </a:xfrm>
          <a:prstGeom prst="line">
            <a:avLst/>
          </a:prstGeom>
          <a:ln w="38100" cap="rnd">
            <a:solidFill>
              <a:srgbClr val="101010"/>
            </a:solidFill>
            <a:prstDash val="sysDot"/>
            <a:headEnd type="none" w="sm" len="sm"/>
            <a:tailEnd type="none" w="sm" len="sm"/>
          </a:ln>
        </p:spPr>
      </p:sp>
      <p:grpSp>
        <p:nvGrpSpPr>
          <p:cNvPr id="3" name="Group 3"/>
          <p:cNvGrpSpPr/>
          <p:nvPr/>
        </p:nvGrpSpPr>
        <p:grpSpPr>
          <a:xfrm>
            <a:off x="6968759" y="1603704"/>
            <a:ext cx="598125" cy="593242"/>
            <a:chOff x="0" y="0"/>
            <a:chExt cx="797500" cy="790990"/>
          </a:xfrm>
        </p:grpSpPr>
        <p:grpSp>
          <p:nvGrpSpPr>
            <p:cNvPr id="4" name="Group 4"/>
            <p:cNvGrpSpPr/>
            <p:nvPr/>
          </p:nvGrpSpPr>
          <p:grpSpPr>
            <a:xfrm>
              <a:off x="0" y="0"/>
              <a:ext cx="797500" cy="790990"/>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01010"/>
              </a:solidFill>
            </p:spPr>
          </p:sp>
        </p:grpSp>
        <p:sp>
          <p:nvSpPr>
            <p:cNvPr id="6" name="TextBox 6"/>
            <p:cNvSpPr txBox="1"/>
            <p:nvPr/>
          </p:nvSpPr>
          <p:spPr>
            <a:xfrm>
              <a:off x="138248" y="223777"/>
              <a:ext cx="521004" cy="344080"/>
            </a:xfrm>
            <a:prstGeom prst="rect">
              <a:avLst/>
            </a:prstGeom>
          </p:spPr>
          <p:txBody>
            <a:bodyPr lIns="0" tIns="0" rIns="0" bIns="0" rtlCol="0" anchor="t">
              <a:spAutoFit/>
            </a:bodyPr>
            <a:lstStyle/>
            <a:p>
              <a:pPr algn="ctr">
                <a:lnSpc>
                  <a:spcPts val="2152"/>
                </a:lnSpc>
              </a:pPr>
              <a:r>
                <a:rPr lang="en-US" sz="1537">
                  <a:solidFill>
                    <a:srgbClr val="FEFFFD"/>
                  </a:solidFill>
                  <a:latin typeface="Roboto"/>
                </a:rPr>
                <a:t>1</a:t>
              </a:r>
            </a:p>
          </p:txBody>
        </p:sp>
      </p:grpSp>
      <p:grpSp>
        <p:nvGrpSpPr>
          <p:cNvPr id="7" name="Group 7"/>
          <p:cNvGrpSpPr/>
          <p:nvPr/>
        </p:nvGrpSpPr>
        <p:grpSpPr>
          <a:xfrm>
            <a:off x="6968759" y="5725949"/>
            <a:ext cx="598125" cy="593242"/>
            <a:chOff x="0" y="0"/>
            <a:chExt cx="797500" cy="790990"/>
          </a:xfrm>
        </p:grpSpPr>
        <p:grpSp>
          <p:nvGrpSpPr>
            <p:cNvPr id="8" name="Group 8"/>
            <p:cNvGrpSpPr/>
            <p:nvPr/>
          </p:nvGrpSpPr>
          <p:grpSpPr>
            <a:xfrm>
              <a:off x="0" y="0"/>
              <a:ext cx="797500" cy="790990"/>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01010"/>
              </a:solidFill>
            </p:spPr>
          </p:sp>
        </p:grpSp>
        <p:sp>
          <p:nvSpPr>
            <p:cNvPr id="10" name="TextBox 10"/>
            <p:cNvSpPr txBox="1"/>
            <p:nvPr/>
          </p:nvSpPr>
          <p:spPr>
            <a:xfrm>
              <a:off x="138248" y="223777"/>
              <a:ext cx="521004" cy="344080"/>
            </a:xfrm>
            <a:prstGeom prst="rect">
              <a:avLst/>
            </a:prstGeom>
          </p:spPr>
          <p:txBody>
            <a:bodyPr lIns="0" tIns="0" rIns="0" bIns="0" rtlCol="0" anchor="t">
              <a:spAutoFit/>
            </a:bodyPr>
            <a:lstStyle/>
            <a:p>
              <a:pPr algn="ctr">
                <a:lnSpc>
                  <a:spcPts val="2152"/>
                </a:lnSpc>
              </a:pPr>
              <a:r>
                <a:rPr lang="en-US" sz="1537">
                  <a:solidFill>
                    <a:srgbClr val="FEFFFD"/>
                  </a:solidFill>
                  <a:latin typeface="Roboto"/>
                </a:rPr>
                <a:t>2</a:t>
              </a:r>
            </a:p>
          </p:txBody>
        </p:sp>
      </p:grpSp>
      <p:sp>
        <p:nvSpPr>
          <p:cNvPr id="11" name="Freeform 11"/>
          <p:cNvSpPr/>
          <p:nvPr/>
        </p:nvSpPr>
        <p:spPr>
          <a:xfrm>
            <a:off x="1028700" y="2839227"/>
            <a:ext cx="4634775" cy="4608546"/>
          </a:xfrm>
          <a:custGeom>
            <a:avLst/>
            <a:gdLst/>
            <a:ahLst/>
            <a:cxnLst/>
            <a:rect l="l" t="t" r="r" b="b"/>
            <a:pathLst>
              <a:path w="4634775" h="4608546">
                <a:moveTo>
                  <a:pt x="0" y="0"/>
                </a:moveTo>
                <a:lnTo>
                  <a:pt x="4634775" y="0"/>
                </a:lnTo>
                <a:lnTo>
                  <a:pt x="4634775" y="4608546"/>
                </a:lnTo>
                <a:lnTo>
                  <a:pt x="0" y="4608546"/>
                </a:lnTo>
                <a:lnTo>
                  <a:pt x="0" y="0"/>
                </a:lnTo>
                <a:close/>
              </a:path>
            </a:pathLst>
          </a:custGeom>
          <a:blipFill>
            <a:blip r:embed="rId2"/>
            <a:stretch>
              <a:fillRect t="-284" b="-284"/>
            </a:stretch>
          </a:blipFill>
        </p:spPr>
      </p:sp>
      <p:sp>
        <p:nvSpPr>
          <p:cNvPr id="12" name="TextBox 12"/>
          <p:cNvSpPr txBox="1"/>
          <p:nvPr/>
        </p:nvSpPr>
        <p:spPr>
          <a:xfrm>
            <a:off x="10196146" y="1644321"/>
            <a:ext cx="7063154" cy="859790"/>
          </a:xfrm>
          <a:prstGeom prst="rect">
            <a:avLst/>
          </a:prstGeom>
        </p:spPr>
        <p:txBody>
          <a:bodyPr lIns="0" tIns="0" rIns="0" bIns="0" rtlCol="0" anchor="t">
            <a:spAutoFit/>
          </a:bodyPr>
          <a:lstStyle/>
          <a:p>
            <a:pPr>
              <a:lnSpc>
                <a:spcPts val="3519"/>
              </a:lnSpc>
            </a:pPr>
            <a:r>
              <a:rPr lang="en-US" sz="2199">
                <a:solidFill>
                  <a:srgbClr val="FEFFFD"/>
                </a:solidFill>
                <a:latin typeface="Fira Sans"/>
              </a:rPr>
              <a:t>- Kich thước nhỏ, linh hoạt </a:t>
            </a:r>
          </a:p>
          <a:p>
            <a:pPr>
              <a:lnSpc>
                <a:spcPts val="3520"/>
              </a:lnSpc>
            </a:pPr>
            <a:endParaRPr lang="en-US" sz="2199">
              <a:solidFill>
                <a:srgbClr val="FEFFFD"/>
              </a:solidFill>
              <a:latin typeface="Fira Sans"/>
            </a:endParaRPr>
          </a:p>
        </p:txBody>
      </p:sp>
      <p:sp>
        <p:nvSpPr>
          <p:cNvPr id="13" name="TextBox 13"/>
          <p:cNvSpPr txBox="1"/>
          <p:nvPr/>
        </p:nvSpPr>
        <p:spPr>
          <a:xfrm>
            <a:off x="10196146" y="2424736"/>
            <a:ext cx="7063154" cy="859790"/>
          </a:xfrm>
          <a:prstGeom prst="rect">
            <a:avLst/>
          </a:prstGeom>
        </p:spPr>
        <p:txBody>
          <a:bodyPr lIns="0" tIns="0" rIns="0" bIns="0" rtlCol="0" anchor="t">
            <a:spAutoFit/>
          </a:bodyPr>
          <a:lstStyle/>
          <a:p>
            <a:pPr>
              <a:lnSpc>
                <a:spcPts val="3519"/>
              </a:lnSpc>
            </a:pPr>
            <a:r>
              <a:rPr lang="en-US" sz="2199">
                <a:solidFill>
                  <a:srgbClr val="FEFFFD"/>
                </a:solidFill>
                <a:latin typeface="Fira Sans"/>
              </a:rPr>
              <a:t>- Chính xác và ổn định </a:t>
            </a:r>
          </a:p>
          <a:p>
            <a:pPr>
              <a:lnSpc>
                <a:spcPts val="3520"/>
              </a:lnSpc>
            </a:pPr>
            <a:endParaRPr lang="en-US" sz="2199">
              <a:solidFill>
                <a:srgbClr val="FEFFFD"/>
              </a:solidFill>
              <a:latin typeface="Fira Sans"/>
            </a:endParaRPr>
          </a:p>
        </p:txBody>
      </p:sp>
      <p:sp>
        <p:nvSpPr>
          <p:cNvPr id="14" name="TextBox 14"/>
          <p:cNvSpPr txBox="1"/>
          <p:nvPr/>
        </p:nvSpPr>
        <p:spPr>
          <a:xfrm>
            <a:off x="10196146" y="3325484"/>
            <a:ext cx="2313466" cy="859790"/>
          </a:xfrm>
          <a:prstGeom prst="rect">
            <a:avLst/>
          </a:prstGeom>
        </p:spPr>
        <p:txBody>
          <a:bodyPr lIns="0" tIns="0" rIns="0" bIns="0" rtlCol="0" anchor="t">
            <a:spAutoFit/>
          </a:bodyPr>
          <a:lstStyle/>
          <a:p>
            <a:pPr>
              <a:lnSpc>
                <a:spcPts val="3519"/>
              </a:lnSpc>
            </a:pPr>
            <a:r>
              <a:rPr lang="en-US" sz="2199">
                <a:solidFill>
                  <a:srgbClr val="FEFFFD"/>
                </a:solidFill>
                <a:latin typeface="Fira Sans"/>
              </a:rPr>
              <a:t>- Dễ sử dụng </a:t>
            </a:r>
          </a:p>
          <a:p>
            <a:pPr>
              <a:lnSpc>
                <a:spcPts val="3520"/>
              </a:lnSpc>
            </a:pPr>
            <a:endParaRPr lang="en-US" sz="2199">
              <a:solidFill>
                <a:srgbClr val="FEFFFD"/>
              </a:solidFill>
              <a:latin typeface="Fira Sans"/>
            </a:endParaRPr>
          </a:p>
        </p:txBody>
      </p:sp>
      <p:sp>
        <p:nvSpPr>
          <p:cNvPr id="15" name="TextBox 15"/>
          <p:cNvSpPr txBox="1"/>
          <p:nvPr/>
        </p:nvSpPr>
        <p:spPr>
          <a:xfrm>
            <a:off x="10196146" y="6223941"/>
            <a:ext cx="3531577" cy="859790"/>
          </a:xfrm>
          <a:prstGeom prst="rect">
            <a:avLst/>
          </a:prstGeom>
        </p:spPr>
        <p:txBody>
          <a:bodyPr lIns="0" tIns="0" rIns="0" bIns="0" rtlCol="0" anchor="t">
            <a:spAutoFit/>
          </a:bodyPr>
          <a:lstStyle/>
          <a:p>
            <a:pPr>
              <a:lnSpc>
                <a:spcPts val="3519"/>
              </a:lnSpc>
            </a:pPr>
            <a:r>
              <a:rPr lang="en-US" sz="2199">
                <a:solidFill>
                  <a:srgbClr val="FEFFFD"/>
                </a:solidFill>
                <a:latin typeface="Fira Sans"/>
              </a:rPr>
              <a:t>- Mạch khá phức tạp </a:t>
            </a:r>
          </a:p>
          <a:p>
            <a:pPr>
              <a:lnSpc>
                <a:spcPts val="3520"/>
              </a:lnSpc>
            </a:pPr>
            <a:endParaRPr lang="en-US" sz="2199">
              <a:solidFill>
                <a:srgbClr val="FEFFFD"/>
              </a:solidFill>
              <a:latin typeface="Fira Sans"/>
            </a:endParaRPr>
          </a:p>
        </p:txBody>
      </p:sp>
      <p:sp>
        <p:nvSpPr>
          <p:cNvPr id="16" name="TextBox 16"/>
          <p:cNvSpPr txBox="1"/>
          <p:nvPr/>
        </p:nvSpPr>
        <p:spPr>
          <a:xfrm>
            <a:off x="10196146" y="7121831"/>
            <a:ext cx="4980299" cy="859790"/>
          </a:xfrm>
          <a:prstGeom prst="rect">
            <a:avLst/>
          </a:prstGeom>
        </p:spPr>
        <p:txBody>
          <a:bodyPr lIns="0" tIns="0" rIns="0" bIns="0" rtlCol="0" anchor="t">
            <a:spAutoFit/>
          </a:bodyPr>
          <a:lstStyle/>
          <a:p>
            <a:pPr>
              <a:lnSpc>
                <a:spcPts val="3519"/>
              </a:lnSpc>
            </a:pPr>
            <a:r>
              <a:rPr lang="en-US" sz="2199">
                <a:solidFill>
                  <a:srgbClr val="FEFFFD"/>
                </a:solidFill>
                <a:latin typeface="Fira Sans"/>
              </a:rPr>
              <a:t>- Thường có dao động lúc dừng lại </a:t>
            </a:r>
          </a:p>
          <a:p>
            <a:pPr>
              <a:lnSpc>
                <a:spcPts val="3520"/>
              </a:lnSpc>
            </a:pPr>
            <a:endParaRPr lang="en-US" sz="2199">
              <a:solidFill>
                <a:srgbClr val="FEFFFD"/>
              </a:solidFill>
              <a:latin typeface="Fira Sans"/>
            </a:endParaRPr>
          </a:p>
        </p:txBody>
      </p:sp>
      <p:sp>
        <p:nvSpPr>
          <p:cNvPr id="17" name="TextBox 17"/>
          <p:cNvSpPr txBox="1"/>
          <p:nvPr/>
        </p:nvSpPr>
        <p:spPr>
          <a:xfrm>
            <a:off x="8198616" y="1650036"/>
            <a:ext cx="1509768" cy="448310"/>
          </a:xfrm>
          <a:prstGeom prst="rect">
            <a:avLst/>
          </a:prstGeom>
        </p:spPr>
        <p:txBody>
          <a:bodyPr lIns="0" tIns="0" rIns="0" bIns="0" rtlCol="0" anchor="t">
            <a:spAutoFit/>
          </a:bodyPr>
          <a:lstStyle/>
          <a:p>
            <a:pPr>
              <a:lnSpc>
                <a:spcPts val="3640"/>
              </a:lnSpc>
            </a:pPr>
            <a:r>
              <a:rPr lang="en-US" sz="2600">
                <a:solidFill>
                  <a:srgbClr val="FEFFFD"/>
                </a:solidFill>
                <a:latin typeface="Roboto Bold"/>
              </a:rPr>
              <a:t>ƯU ĐIỂM</a:t>
            </a:r>
          </a:p>
        </p:txBody>
      </p:sp>
      <p:sp>
        <p:nvSpPr>
          <p:cNvPr id="18" name="TextBox 18"/>
          <p:cNvSpPr txBox="1"/>
          <p:nvPr/>
        </p:nvSpPr>
        <p:spPr>
          <a:xfrm>
            <a:off x="7867138" y="5769840"/>
            <a:ext cx="2172723" cy="448310"/>
          </a:xfrm>
          <a:prstGeom prst="rect">
            <a:avLst/>
          </a:prstGeom>
        </p:spPr>
        <p:txBody>
          <a:bodyPr lIns="0" tIns="0" rIns="0" bIns="0" rtlCol="0" anchor="t">
            <a:spAutoFit/>
          </a:bodyPr>
          <a:lstStyle/>
          <a:p>
            <a:pPr>
              <a:lnSpc>
                <a:spcPts val="3640"/>
              </a:lnSpc>
            </a:pPr>
            <a:r>
              <a:rPr lang="en-US" sz="2600">
                <a:solidFill>
                  <a:srgbClr val="FEFFFD"/>
                </a:solidFill>
                <a:latin typeface="Roboto Bold"/>
              </a:rPr>
              <a:t>NHƯỢC ĐIẺM</a:t>
            </a:r>
          </a:p>
        </p:txBody>
      </p:sp>
      <p:sp>
        <p:nvSpPr>
          <p:cNvPr id="19" name="TextBox 19"/>
          <p:cNvSpPr txBox="1"/>
          <p:nvPr/>
        </p:nvSpPr>
        <p:spPr>
          <a:xfrm>
            <a:off x="165695" y="790904"/>
            <a:ext cx="7102126" cy="812800"/>
          </a:xfrm>
          <a:prstGeom prst="rect">
            <a:avLst/>
          </a:prstGeom>
        </p:spPr>
        <p:txBody>
          <a:bodyPr lIns="0" tIns="0" rIns="0" bIns="0" rtlCol="0" anchor="t">
            <a:spAutoFit/>
          </a:bodyPr>
          <a:lstStyle/>
          <a:p>
            <a:pPr>
              <a:lnSpc>
                <a:spcPts val="6500"/>
              </a:lnSpc>
            </a:pPr>
            <a:r>
              <a:rPr lang="en-US" sz="5000">
                <a:solidFill>
                  <a:srgbClr val="FEFFFD"/>
                </a:solidFill>
                <a:latin typeface="Roboto"/>
              </a:rPr>
              <a:t>Ưu điểm và Nhược điểm</a:t>
            </a:r>
          </a:p>
        </p:txBody>
      </p:sp>
      <p:sp>
        <p:nvSpPr>
          <p:cNvPr id="20" name="TextBox 20"/>
          <p:cNvSpPr txBox="1"/>
          <p:nvPr/>
        </p:nvSpPr>
        <p:spPr>
          <a:xfrm>
            <a:off x="10196146" y="4223374"/>
            <a:ext cx="3531577" cy="859790"/>
          </a:xfrm>
          <a:prstGeom prst="rect">
            <a:avLst/>
          </a:prstGeom>
        </p:spPr>
        <p:txBody>
          <a:bodyPr lIns="0" tIns="0" rIns="0" bIns="0" rtlCol="0" anchor="t">
            <a:spAutoFit/>
          </a:bodyPr>
          <a:lstStyle/>
          <a:p>
            <a:pPr>
              <a:lnSpc>
                <a:spcPts val="3519"/>
              </a:lnSpc>
            </a:pPr>
            <a:r>
              <a:rPr lang="en-US" sz="2199">
                <a:solidFill>
                  <a:srgbClr val="FEFFFD"/>
                </a:solidFill>
                <a:latin typeface="Fira Sans"/>
              </a:rPr>
              <a:t>- Giá thành vừa phải</a:t>
            </a:r>
          </a:p>
          <a:p>
            <a:pPr>
              <a:lnSpc>
                <a:spcPts val="3520"/>
              </a:lnSpc>
            </a:pPr>
            <a:endParaRPr lang="en-US" sz="2199">
              <a:solidFill>
                <a:srgbClr val="FEFFFD"/>
              </a:solidFill>
              <a:latin typeface="Fira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FFFD"/>
        </a:solidFill>
        <a:effectLst/>
      </p:bgPr>
    </p:bg>
    <p:spTree>
      <p:nvGrpSpPr>
        <p:cNvPr id="1" name=""/>
        <p:cNvGrpSpPr/>
        <p:nvPr/>
      </p:nvGrpSpPr>
      <p:grpSpPr>
        <a:xfrm>
          <a:off x="0" y="0"/>
          <a:ext cx="0" cy="0"/>
          <a:chOff x="0" y="0"/>
          <a:chExt cx="0" cy="0"/>
        </a:xfrm>
      </p:grpSpPr>
      <p:sp>
        <p:nvSpPr>
          <p:cNvPr id="2" name="Freeform 2"/>
          <p:cNvSpPr/>
          <p:nvPr/>
        </p:nvSpPr>
        <p:spPr>
          <a:xfrm>
            <a:off x="370364" y="2976815"/>
            <a:ext cx="7073626" cy="3626615"/>
          </a:xfrm>
          <a:custGeom>
            <a:avLst/>
            <a:gdLst/>
            <a:ahLst/>
            <a:cxnLst/>
            <a:rect l="l" t="t" r="r" b="b"/>
            <a:pathLst>
              <a:path w="7073626" h="3626615">
                <a:moveTo>
                  <a:pt x="0" y="0"/>
                </a:moveTo>
                <a:lnTo>
                  <a:pt x="7073626" y="0"/>
                </a:lnTo>
                <a:lnTo>
                  <a:pt x="7073626" y="3626615"/>
                </a:lnTo>
                <a:lnTo>
                  <a:pt x="0" y="3626615"/>
                </a:lnTo>
                <a:lnTo>
                  <a:pt x="0" y="0"/>
                </a:lnTo>
                <a:close/>
              </a:path>
            </a:pathLst>
          </a:custGeom>
          <a:blipFill>
            <a:blip r:embed="rId2"/>
            <a:stretch>
              <a:fillRect/>
            </a:stretch>
          </a:blipFill>
        </p:spPr>
      </p:sp>
      <p:sp>
        <p:nvSpPr>
          <p:cNvPr id="3" name="Freeform 3"/>
          <p:cNvSpPr/>
          <p:nvPr/>
        </p:nvSpPr>
        <p:spPr>
          <a:xfrm>
            <a:off x="10569936" y="2976815"/>
            <a:ext cx="6300045" cy="3626615"/>
          </a:xfrm>
          <a:custGeom>
            <a:avLst/>
            <a:gdLst/>
            <a:ahLst/>
            <a:cxnLst/>
            <a:rect l="l" t="t" r="r" b="b"/>
            <a:pathLst>
              <a:path w="6300045" h="3626615">
                <a:moveTo>
                  <a:pt x="0" y="0"/>
                </a:moveTo>
                <a:lnTo>
                  <a:pt x="6300045" y="0"/>
                </a:lnTo>
                <a:lnTo>
                  <a:pt x="6300045" y="3626615"/>
                </a:lnTo>
                <a:lnTo>
                  <a:pt x="0" y="3626615"/>
                </a:lnTo>
                <a:lnTo>
                  <a:pt x="0" y="0"/>
                </a:lnTo>
                <a:close/>
              </a:path>
            </a:pathLst>
          </a:custGeom>
          <a:blipFill>
            <a:blip r:embed="rId3"/>
            <a:stretch>
              <a:fillRect/>
            </a:stretch>
          </a:blipFill>
        </p:spPr>
      </p:sp>
      <p:sp>
        <p:nvSpPr>
          <p:cNvPr id="4" name="TextBox 4"/>
          <p:cNvSpPr txBox="1"/>
          <p:nvPr/>
        </p:nvSpPr>
        <p:spPr>
          <a:xfrm>
            <a:off x="5946080" y="351192"/>
            <a:ext cx="6395839" cy="1104900"/>
          </a:xfrm>
          <a:prstGeom prst="rect">
            <a:avLst/>
          </a:prstGeom>
        </p:spPr>
        <p:txBody>
          <a:bodyPr lIns="0" tIns="0" rIns="0" bIns="0" rtlCol="0" anchor="t">
            <a:spAutoFit/>
          </a:bodyPr>
          <a:lstStyle/>
          <a:p>
            <a:pPr algn="ctr">
              <a:lnSpc>
                <a:spcPts val="8640"/>
              </a:lnSpc>
            </a:pPr>
            <a:r>
              <a:rPr lang="en-US" sz="7200">
                <a:solidFill>
                  <a:srgbClr val="101010"/>
                </a:solidFill>
                <a:latin typeface="Roboto Bold"/>
              </a:rPr>
              <a:t>Ứng dụng</a:t>
            </a:r>
          </a:p>
        </p:txBody>
      </p:sp>
      <p:sp>
        <p:nvSpPr>
          <p:cNvPr id="5" name="TextBox 5"/>
          <p:cNvSpPr txBox="1"/>
          <p:nvPr/>
        </p:nvSpPr>
        <p:spPr>
          <a:xfrm>
            <a:off x="2092365" y="2327813"/>
            <a:ext cx="3853716" cy="861060"/>
          </a:xfrm>
          <a:prstGeom prst="rect">
            <a:avLst/>
          </a:prstGeom>
        </p:spPr>
        <p:txBody>
          <a:bodyPr lIns="0" tIns="0" rIns="0" bIns="0" rtlCol="0" anchor="t">
            <a:spAutoFit/>
          </a:bodyPr>
          <a:lstStyle/>
          <a:p>
            <a:pPr>
              <a:lnSpc>
                <a:spcPts val="3464"/>
              </a:lnSpc>
            </a:pPr>
            <a:r>
              <a:rPr lang="en-US" sz="2474">
                <a:solidFill>
                  <a:srgbClr val="101010"/>
                </a:solidFill>
                <a:latin typeface="Fira Sans Bold"/>
              </a:rPr>
              <a:t>Robotics nhỏ và mô hình</a:t>
            </a:r>
          </a:p>
          <a:p>
            <a:pPr>
              <a:lnSpc>
                <a:spcPts val="3464"/>
              </a:lnSpc>
            </a:pPr>
            <a:endParaRPr lang="en-US" sz="2474">
              <a:solidFill>
                <a:srgbClr val="101010"/>
              </a:solidFill>
              <a:latin typeface="Fira Sans Bold"/>
            </a:endParaRPr>
          </a:p>
        </p:txBody>
      </p:sp>
      <p:sp>
        <p:nvSpPr>
          <p:cNvPr id="6" name="TextBox 6"/>
          <p:cNvSpPr txBox="1"/>
          <p:nvPr/>
        </p:nvSpPr>
        <p:spPr>
          <a:xfrm>
            <a:off x="11082298" y="2327813"/>
            <a:ext cx="5527786" cy="422910"/>
          </a:xfrm>
          <a:prstGeom prst="rect">
            <a:avLst/>
          </a:prstGeom>
        </p:spPr>
        <p:txBody>
          <a:bodyPr lIns="0" tIns="0" rIns="0" bIns="0" rtlCol="0" anchor="t">
            <a:spAutoFit/>
          </a:bodyPr>
          <a:lstStyle/>
          <a:p>
            <a:pPr>
              <a:lnSpc>
                <a:spcPts val="3464"/>
              </a:lnSpc>
            </a:pPr>
            <a:r>
              <a:rPr lang="en-US" sz="2474">
                <a:solidFill>
                  <a:srgbClr val="101010"/>
                </a:solidFill>
                <a:latin typeface="Fira Sans Bold"/>
              </a:rPr>
              <a:t>remote điều khiển linear motor servo</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1010"/>
        </a:solidFill>
        <a:effectLst/>
      </p:bgPr>
    </p:bg>
    <p:spTree>
      <p:nvGrpSpPr>
        <p:cNvPr id="1" name=""/>
        <p:cNvGrpSpPr/>
        <p:nvPr/>
      </p:nvGrpSpPr>
      <p:grpSpPr>
        <a:xfrm>
          <a:off x="0" y="0"/>
          <a:ext cx="0" cy="0"/>
          <a:chOff x="0" y="0"/>
          <a:chExt cx="0" cy="0"/>
        </a:xfrm>
      </p:grpSpPr>
      <p:sp>
        <p:nvSpPr>
          <p:cNvPr id="2" name="Freeform 2"/>
          <p:cNvSpPr/>
          <p:nvPr/>
        </p:nvSpPr>
        <p:spPr>
          <a:xfrm>
            <a:off x="522586" y="2346421"/>
            <a:ext cx="7836978" cy="5594159"/>
          </a:xfrm>
          <a:custGeom>
            <a:avLst/>
            <a:gdLst/>
            <a:ahLst/>
            <a:cxnLst/>
            <a:rect l="l" t="t" r="r" b="b"/>
            <a:pathLst>
              <a:path w="7836978" h="5594159">
                <a:moveTo>
                  <a:pt x="0" y="0"/>
                </a:moveTo>
                <a:lnTo>
                  <a:pt x="7836978" y="0"/>
                </a:lnTo>
                <a:lnTo>
                  <a:pt x="7836978" y="5594158"/>
                </a:lnTo>
                <a:lnTo>
                  <a:pt x="0" y="5594158"/>
                </a:lnTo>
                <a:lnTo>
                  <a:pt x="0" y="0"/>
                </a:lnTo>
                <a:close/>
              </a:path>
            </a:pathLst>
          </a:custGeom>
          <a:blipFill>
            <a:blip r:embed="rId2"/>
            <a:stretch>
              <a:fillRect/>
            </a:stretch>
          </a:blipFill>
        </p:spPr>
      </p:sp>
      <p:sp>
        <p:nvSpPr>
          <p:cNvPr id="3" name="Freeform 3"/>
          <p:cNvSpPr/>
          <p:nvPr/>
        </p:nvSpPr>
        <p:spPr>
          <a:xfrm>
            <a:off x="9144000" y="3636815"/>
            <a:ext cx="8481912" cy="2507255"/>
          </a:xfrm>
          <a:custGeom>
            <a:avLst/>
            <a:gdLst/>
            <a:ahLst/>
            <a:cxnLst/>
            <a:rect l="l" t="t" r="r" b="b"/>
            <a:pathLst>
              <a:path w="8481912" h="2507255">
                <a:moveTo>
                  <a:pt x="0" y="0"/>
                </a:moveTo>
                <a:lnTo>
                  <a:pt x="8481912" y="0"/>
                </a:lnTo>
                <a:lnTo>
                  <a:pt x="8481912" y="2507256"/>
                </a:lnTo>
                <a:lnTo>
                  <a:pt x="0" y="2507256"/>
                </a:lnTo>
                <a:lnTo>
                  <a:pt x="0" y="0"/>
                </a:lnTo>
                <a:close/>
              </a:path>
            </a:pathLst>
          </a:custGeom>
          <a:blipFill>
            <a:blip r:embed="rId3"/>
            <a:stretch>
              <a:fillRect r="-28228"/>
            </a:stretch>
          </a:blipFill>
        </p:spPr>
      </p:sp>
      <p:sp>
        <p:nvSpPr>
          <p:cNvPr id="4" name="TextBox 4"/>
          <p:cNvSpPr txBox="1"/>
          <p:nvPr/>
        </p:nvSpPr>
        <p:spPr>
          <a:xfrm>
            <a:off x="522586" y="471487"/>
            <a:ext cx="7656613" cy="1104900"/>
          </a:xfrm>
          <a:prstGeom prst="rect">
            <a:avLst/>
          </a:prstGeom>
        </p:spPr>
        <p:txBody>
          <a:bodyPr lIns="0" tIns="0" rIns="0" bIns="0" rtlCol="0" anchor="t">
            <a:spAutoFit/>
          </a:bodyPr>
          <a:lstStyle/>
          <a:p>
            <a:pPr>
              <a:lnSpc>
                <a:spcPts val="8640"/>
              </a:lnSpc>
            </a:pPr>
            <a:r>
              <a:rPr lang="en-US" sz="7200">
                <a:solidFill>
                  <a:srgbClr val="FEFFFD"/>
                </a:solidFill>
                <a:latin typeface="Roboto Bold"/>
              </a:rPr>
              <a:t>Sơ đồ chân SG90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2692" r="-5625"/>
            </a:stretch>
          </a:blipFill>
        </p:spPr>
      </p:sp>
      <p:sp>
        <p:nvSpPr>
          <p:cNvPr id="3" name="Freeform 3"/>
          <p:cNvSpPr/>
          <p:nvPr/>
        </p:nvSpPr>
        <p:spPr>
          <a:xfrm>
            <a:off x="2364740" y="2367664"/>
            <a:ext cx="13558520" cy="6410747"/>
          </a:xfrm>
          <a:custGeom>
            <a:avLst/>
            <a:gdLst/>
            <a:ahLst/>
            <a:cxnLst/>
            <a:rect l="l" t="t" r="r" b="b"/>
            <a:pathLst>
              <a:path w="13558520" h="6410747">
                <a:moveTo>
                  <a:pt x="0" y="0"/>
                </a:moveTo>
                <a:lnTo>
                  <a:pt x="13558520" y="0"/>
                </a:lnTo>
                <a:lnTo>
                  <a:pt x="13558520" y="6410746"/>
                </a:lnTo>
                <a:lnTo>
                  <a:pt x="0" y="6410746"/>
                </a:lnTo>
                <a:lnTo>
                  <a:pt x="0" y="0"/>
                </a:lnTo>
                <a:close/>
              </a:path>
            </a:pathLst>
          </a:custGeom>
          <a:blipFill>
            <a:blip r:embed="rId3"/>
            <a:stretch>
              <a:fillRect/>
            </a:stretch>
          </a:blipFill>
        </p:spPr>
      </p:sp>
      <p:sp>
        <p:nvSpPr>
          <p:cNvPr id="4" name="TextBox 4"/>
          <p:cNvSpPr txBox="1"/>
          <p:nvPr/>
        </p:nvSpPr>
        <p:spPr>
          <a:xfrm>
            <a:off x="4926389" y="801202"/>
            <a:ext cx="8435222" cy="1104900"/>
          </a:xfrm>
          <a:prstGeom prst="rect">
            <a:avLst/>
          </a:prstGeom>
        </p:spPr>
        <p:txBody>
          <a:bodyPr lIns="0" tIns="0" rIns="0" bIns="0" rtlCol="0" anchor="t">
            <a:spAutoFit/>
          </a:bodyPr>
          <a:lstStyle/>
          <a:p>
            <a:pPr algn="ctr">
              <a:lnSpc>
                <a:spcPts val="8640"/>
              </a:lnSpc>
            </a:pPr>
            <a:r>
              <a:rPr lang="en-US" sz="7200">
                <a:solidFill>
                  <a:srgbClr val="FEFFFD"/>
                </a:solidFill>
                <a:latin typeface="Roboto Bold"/>
              </a:rPr>
              <a:t>MẠCH THỰC TẾ</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1010"/>
        </a:solidFill>
        <a:effectLst/>
      </p:bgPr>
    </p:bg>
    <p:spTree>
      <p:nvGrpSpPr>
        <p:cNvPr id="1" name=""/>
        <p:cNvGrpSpPr/>
        <p:nvPr/>
      </p:nvGrpSpPr>
      <p:grpSpPr>
        <a:xfrm>
          <a:off x="0" y="0"/>
          <a:ext cx="0" cy="0"/>
          <a:chOff x="0" y="0"/>
          <a:chExt cx="0" cy="0"/>
        </a:xfrm>
      </p:grpSpPr>
      <p:sp>
        <p:nvSpPr>
          <p:cNvPr id="2" name="Freeform 2"/>
          <p:cNvSpPr/>
          <p:nvPr/>
        </p:nvSpPr>
        <p:spPr>
          <a:xfrm>
            <a:off x="3145276" y="-354014"/>
            <a:ext cx="11358532" cy="10503081"/>
          </a:xfrm>
          <a:custGeom>
            <a:avLst/>
            <a:gdLst/>
            <a:ahLst/>
            <a:cxnLst/>
            <a:rect l="l" t="t" r="r" b="b"/>
            <a:pathLst>
              <a:path w="11358532" h="10503081">
                <a:moveTo>
                  <a:pt x="0" y="0"/>
                </a:moveTo>
                <a:lnTo>
                  <a:pt x="11358533" y="0"/>
                </a:lnTo>
                <a:lnTo>
                  <a:pt x="11358533" y="10503081"/>
                </a:lnTo>
                <a:lnTo>
                  <a:pt x="0" y="10503081"/>
                </a:lnTo>
                <a:lnTo>
                  <a:pt x="0" y="0"/>
                </a:lnTo>
                <a:close/>
              </a:path>
            </a:pathLst>
          </a:custGeom>
          <a:blipFill>
            <a:blip r:embed="rId2"/>
            <a:stretch>
              <a:fillRect r="-95144"/>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2695A4184868846AB0C9F63094CAB73" ma:contentTypeVersion="8" ma:contentTypeDescription="Create a new document." ma:contentTypeScope="" ma:versionID="640525e8fa70666266d06a23af5154a0">
  <xsd:schema xmlns:xsd="http://www.w3.org/2001/XMLSchema" xmlns:xs="http://www.w3.org/2001/XMLSchema" xmlns:p="http://schemas.microsoft.com/office/2006/metadata/properties" xmlns:ns2="177da3cf-cb00-4d5b-8f69-29dde18230db" targetNamespace="http://schemas.microsoft.com/office/2006/metadata/properties" ma:root="true" ma:fieldsID="70578365400243273ad5e0f37e61a001" ns2:_="">
    <xsd:import namespace="177da3cf-cb00-4d5b-8f69-29dde18230d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7da3cf-cb00-4d5b-8f69-29dde1823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A6310E0-3AF5-4510-A85F-FBB9A6C78E82}">
  <ds:schemaRefs>
    <ds:schemaRef ds:uri="http://schemas.microsoft.com/sharepoint/v3/contenttype/forms"/>
  </ds:schemaRefs>
</ds:datastoreItem>
</file>

<file path=customXml/itemProps2.xml><?xml version="1.0" encoding="utf-8"?>
<ds:datastoreItem xmlns:ds="http://schemas.openxmlformats.org/officeDocument/2006/customXml" ds:itemID="{956416F2-879C-4C28-9A6F-E9D8BFCB21D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77da3cf-cb00-4d5b-8f69-29dde1823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272C7D6-1609-4418-B87E-D61A6469B8F1}">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Đen Trắng Ảnh trung tâm Công nghệ 5G Bản thuyết trình Công nghệ</dc:title>
  <cp:revision>2</cp:revision>
  <dcterms:created xsi:type="dcterms:W3CDTF">2006-08-16T00:00:00Z</dcterms:created>
  <dcterms:modified xsi:type="dcterms:W3CDTF">2023-11-17T06:05:45Z</dcterms:modified>
  <dc:identifier>DAF0Y1vOvLQ</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0x010100B2695A4184868846AB0C9F63094CAB73</vt:lpwstr>
  </property>
</Properties>
</file>

<file path=docProps/thumbnail.jpeg>
</file>